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6EB4"/>
    <a:srgbClr val="4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3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0A62-F7CD-4E23-96B8-B73030447887}" type="datetimeFigureOut">
              <a:rPr lang="de-DE" smtClean="0"/>
              <a:t>08.07.2023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1EE3-EAA6-4652-9E01-AD2D4137A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2103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0A62-F7CD-4E23-96B8-B73030447887}" type="datetimeFigureOut">
              <a:rPr lang="de-DE" smtClean="0"/>
              <a:t>08.07.2023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1EE3-EAA6-4652-9E01-AD2D4137A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2379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0A62-F7CD-4E23-96B8-B73030447887}" type="datetimeFigureOut">
              <a:rPr lang="de-DE" smtClean="0"/>
              <a:t>08.07.2023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1EE3-EAA6-4652-9E01-AD2D4137A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70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0A62-F7CD-4E23-96B8-B73030447887}" type="datetimeFigureOut">
              <a:rPr lang="de-DE" smtClean="0"/>
              <a:t>08.07.2023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1EE3-EAA6-4652-9E01-AD2D4137A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26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0A62-F7CD-4E23-96B8-B73030447887}" type="datetimeFigureOut">
              <a:rPr lang="de-DE" smtClean="0"/>
              <a:t>08.07.2023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1EE3-EAA6-4652-9E01-AD2D4137A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671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0A62-F7CD-4E23-96B8-B73030447887}" type="datetimeFigureOut">
              <a:rPr lang="de-DE" smtClean="0"/>
              <a:t>08.07.2023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1EE3-EAA6-4652-9E01-AD2D4137A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163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0A62-F7CD-4E23-96B8-B73030447887}" type="datetimeFigureOut">
              <a:rPr lang="de-DE" smtClean="0"/>
              <a:t>08.07.2023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1EE3-EAA6-4652-9E01-AD2D4137A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53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0A62-F7CD-4E23-96B8-B73030447887}" type="datetimeFigureOut">
              <a:rPr lang="de-DE" smtClean="0"/>
              <a:t>08.07.2023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1EE3-EAA6-4652-9E01-AD2D4137A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114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0A62-F7CD-4E23-96B8-B73030447887}" type="datetimeFigureOut">
              <a:rPr lang="de-DE" smtClean="0"/>
              <a:t>08.07.2023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1EE3-EAA6-4652-9E01-AD2D4137A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403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0A62-F7CD-4E23-96B8-B73030447887}" type="datetimeFigureOut">
              <a:rPr lang="de-DE" smtClean="0"/>
              <a:t>08.07.2023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1EE3-EAA6-4652-9E01-AD2D4137A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050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F0A62-F7CD-4E23-96B8-B73030447887}" type="datetimeFigureOut">
              <a:rPr lang="de-DE" smtClean="0"/>
              <a:t>08.07.2023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1EE3-EAA6-4652-9E01-AD2D4137A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708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F0A62-F7CD-4E23-96B8-B73030447887}" type="datetimeFigureOut">
              <a:rPr lang="de-DE" smtClean="0"/>
              <a:t>08.07.2023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81EE3-EAA6-4652-9E01-AD2D4137A0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84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feld 81">
            <a:extLst>
              <a:ext uri="{FF2B5EF4-FFF2-40B4-BE49-F238E27FC236}">
                <a16:creationId xmlns:a16="http://schemas.microsoft.com/office/drawing/2014/main" id="{0AA22D9E-8243-430D-A2EE-9A3B767A9386}"/>
              </a:ext>
            </a:extLst>
          </p:cNvPr>
          <p:cNvSpPr txBox="1"/>
          <p:nvPr/>
        </p:nvSpPr>
        <p:spPr>
          <a:xfrm>
            <a:off x="268751" y="844548"/>
            <a:ext cx="698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ea typeface="Grundschule" panose="02000603000000000000" pitchFamily="2" charset="0"/>
                <a:cs typeface="Arial" panose="020B0604020202020204" pitchFamily="34" charset="0"/>
              </a:rPr>
              <a:t>Materialliste für die 4. Klasse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C5FBB095-348E-48B0-B4D6-AAA9AB683C1B}"/>
              </a:ext>
            </a:extLst>
          </p:cNvPr>
          <p:cNvSpPr txBox="1"/>
          <p:nvPr/>
        </p:nvSpPr>
        <p:spPr>
          <a:xfrm>
            <a:off x="419100" y="1298089"/>
            <a:ext cx="6736080" cy="10014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de-DE" sz="1200" b="1" dirty="0">
                <a:solidFill>
                  <a:schemeClr val="accent5">
                    <a:lumMod val="50000"/>
                  </a:schemeClr>
                </a:solidFill>
                <a:ea typeface="Grundschule" panose="02000603000000000000" pitchFamily="2" charset="0"/>
                <a:cs typeface="Arial" panose="020B0604020202020204" pitchFamily="34" charset="0"/>
              </a:rPr>
              <a:t>Hefte und Umschläge:</a:t>
            </a:r>
          </a:p>
          <a:p>
            <a:pPr algn="just">
              <a:lnSpc>
                <a:spcPct val="150000"/>
              </a:lnSpc>
            </a:pPr>
            <a:r>
              <a:rPr lang="de-DE" sz="1200" dirty="0"/>
              <a:t>▢ </a:t>
            </a:r>
            <a:r>
              <a:rPr lang="de-DE" sz="1200" dirty="0">
                <a:cs typeface="Arial" panose="020B0604020202020204" pitchFamily="34" charset="0"/>
              </a:rPr>
              <a:t>1 Stück </a:t>
            </a:r>
            <a:r>
              <a:rPr lang="de-DE" sz="1200" dirty="0" err="1">
                <a:cs typeface="Arial" panose="020B0604020202020204" pitchFamily="34" charset="0"/>
              </a:rPr>
              <a:t>Formati</a:t>
            </a:r>
            <a:r>
              <a:rPr lang="de-DE" sz="1200" dirty="0">
                <a:cs typeface="Arial" panose="020B0604020202020204" pitchFamily="34" charset="0"/>
              </a:rPr>
              <a:t> W.6, dazu einen gelben Umschlag (Lernwörterheft)</a:t>
            </a:r>
          </a:p>
          <a:p>
            <a:pPr algn="just">
              <a:lnSpc>
                <a:spcPct val="150000"/>
              </a:lnSpc>
            </a:pPr>
            <a:r>
              <a:rPr lang="de-DE" sz="1200" dirty="0">
                <a:cs typeface="Arial" panose="020B0604020202020204" pitchFamily="34" charset="0"/>
              </a:rPr>
              <a:t>▢ 1 Stück </a:t>
            </a:r>
            <a:r>
              <a:rPr lang="de-DE" sz="1200" dirty="0" err="1">
                <a:cs typeface="Arial" panose="020B0604020202020204" pitchFamily="34" charset="0"/>
              </a:rPr>
              <a:t>Formati</a:t>
            </a:r>
            <a:r>
              <a:rPr lang="de-DE" sz="1200" dirty="0">
                <a:cs typeface="Arial" panose="020B0604020202020204" pitchFamily="34" charset="0"/>
              </a:rPr>
              <a:t> W.9, dazu einen orangen Umschlag (Freiarbeit)</a:t>
            </a:r>
            <a:endParaRPr lang="de-DE" sz="1200" dirty="0">
              <a:ea typeface="Grundschule" panose="02000603000000000000" pitchFamily="2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200" dirty="0">
                <a:cs typeface="Arial" panose="020B0604020202020204" pitchFamily="34" charset="0"/>
              </a:rPr>
              <a:t>▢ 3 Stück Din A4, liniert, 40 Blatt, MIT KORREKTURRAND, dazu 1 weißen, 1 pinken und 1  </a:t>
            </a:r>
            <a:br>
              <a:rPr lang="de-DE" sz="1200" dirty="0">
                <a:cs typeface="Arial" panose="020B0604020202020204" pitchFamily="34" charset="0"/>
              </a:rPr>
            </a:br>
            <a:r>
              <a:rPr lang="de-DE" sz="1200" dirty="0">
                <a:cs typeface="Arial" panose="020B0604020202020204" pitchFamily="34" charset="0"/>
              </a:rPr>
              <a:t>     roten Umschlag (LZK, D SÜ und HÜ) </a:t>
            </a:r>
          </a:p>
          <a:p>
            <a:pPr algn="just">
              <a:lnSpc>
                <a:spcPct val="150000"/>
              </a:lnSpc>
            </a:pPr>
            <a:r>
              <a:rPr lang="de-DE" sz="1200" dirty="0"/>
              <a:t>▢ </a:t>
            </a:r>
            <a:r>
              <a:rPr lang="de-DE" sz="1200" dirty="0">
                <a:cs typeface="Arial" panose="020B0604020202020204" pitchFamily="34" charset="0"/>
              </a:rPr>
              <a:t>1 Stück Din A4, liniert, 20 Blatt, MIT KORREKTURRAND, kein Umschlag (D-</a:t>
            </a:r>
            <a:r>
              <a:rPr lang="de-DE" sz="1200" dirty="0" err="1">
                <a:cs typeface="Arial" panose="020B0604020202020204" pitchFamily="34" charset="0"/>
              </a:rPr>
              <a:t>Schular</a:t>
            </a:r>
            <a:r>
              <a:rPr lang="de-DE" sz="1200" dirty="0">
                <a:cs typeface="Arial" panose="020B0604020202020204" pitchFamily="34" charset="0"/>
              </a:rPr>
              <a:t>.)</a:t>
            </a:r>
          </a:p>
          <a:p>
            <a:pPr algn="just">
              <a:lnSpc>
                <a:spcPct val="150000"/>
              </a:lnSpc>
            </a:pPr>
            <a:r>
              <a:rPr lang="de-DE" sz="1200" dirty="0"/>
              <a:t>▢ </a:t>
            </a:r>
            <a:r>
              <a:rPr lang="de-DE" sz="1200" dirty="0">
                <a:cs typeface="Arial" panose="020B0604020202020204" pitchFamily="34" charset="0"/>
              </a:rPr>
              <a:t>1 Stück Din A4, kariert, 20 Blatt, MIT RAHMEN – kein Rand!! Kein Umschlag (M-</a:t>
            </a:r>
            <a:r>
              <a:rPr lang="de-DE" sz="1200" dirty="0" err="1">
                <a:cs typeface="Arial" panose="020B0604020202020204" pitchFamily="34" charset="0"/>
              </a:rPr>
              <a:t>Schular</a:t>
            </a:r>
            <a:r>
              <a:rPr lang="de-DE" sz="1200" dirty="0">
                <a:cs typeface="Arial" panose="020B0604020202020204" pitchFamily="34" charset="0"/>
              </a:rPr>
              <a:t>.)</a:t>
            </a:r>
          </a:p>
          <a:p>
            <a:pPr>
              <a:lnSpc>
                <a:spcPct val="150000"/>
              </a:lnSpc>
            </a:pPr>
            <a:r>
              <a:rPr lang="de-DE" sz="1200" dirty="0"/>
              <a:t>▢ </a:t>
            </a:r>
            <a:r>
              <a:rPr lang="de-DE" sz="1200" dirty="0">
                <a:cs typeface="Arial" panose="020B0604020202020204" pitchFamily="34" charset="0"/>
              </a:rPr>
              <a:t>2 Stück Din A4, kariert, 40 Blatt, MIT RAHMEN – kein Rand!!, dazu 1 blauen und 1  </a:t>
            </a:r>
            <a:br>
              <a:rPr lang="de-DE" sz="1200" dirty="0">
                <a:cs typeface="Arial" panose="020B0604020202020204" pitchFamily="34" charset="0"/>
              </a:rPr>
            </a:br>
            <a:r>
              <a:rPr lang="de-DE" sz="1200" dirty="0">
                <a:cs typeface="Arial" panose="020B0604020202020204" pitchFamily="34" charset="0"/>
              </a:rPr>
              <a:t>    türkisen Umschlag (M SÜ und HÜ)</a:t>
            </a:r>
          </a:p>
          <a:p>
            <a:pPr>
              <a:lnSpc>
                <a:spcPct val="150000"/>
              </a:lnSpc>
            </a:pPr>
            <a:r>
              <a:rPr lang="de-DE" sz="1200" dirty="0"/>
              <a:t>▢ </a:t>
            </a:r>
            <a:r>
              <a:rPr lang="de-DE" sz="1200" dirty="0">
                <a:cs typeface="Arial" panose="020B0604020202020204" pitchFamily="34" charset="0"/>
              </a:rPr>
              <a:t>1 Stück Din A4, liniert, 40 Blatt, dazu einen gelben Umschlag (Religion)</a:t>
            </a:r>
          </a:p>
          <a:p>
            <a:pPr>
              <a:lnSpc>
                <a:spcPct val="150000"/>
              </a:lnSpc>
            </a:pPr>
            <a:r>
              <a:rPr lang="de-DE" sz="1200" dirty="0"/>
              <a:t>▢ </a:t>
            </a:r>
            <a:r>
              <a:rPr lang="de-DE" sz="1200" dirty="0">
                <a:cs typeface="Arial" panose="020B0604020202020204" pitchFamily="34" charset="0"/>
              </a:rPr>
              <a:t>1 Vokabelheft A5 (liniert, 1 rote Mittellinie), dazu einen gelben Umschlag (FE)</a:t>
            </a:r>
          </a:p>
          <a:p>
            <a:pPr algn="just">
              <a:lnSpc>
                <a:spcPct val="150000"/>
              </a:lnSpc>
            </a:pPr>
            <a:r>
              <a:rPr lang="de-DE" sz="1200" dirty="0"/>
              <a:t>▢ </a:t>
            </a:r>
            <a:r>
              <a:rPr lang="de-DE" sz="1200" dirty="0">
                <a:cs typeface="Arial" panose="020B0604020202020204" pitchFamily="34" charset="0"/>
              </a:rPr>
              <a:t>1 Aufgabenheft, 1 A5-Block liniert, 1 A5-Block kariert</a:t>
            </a:r>
          </a:p>
          <a:p>
            <a:pPr algn="just"/>
            <a:endParaRPr lang="de-DE" sz="1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Grundschule" panose="02000603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de-DE" sz="1200" b="1" dirty="0">
                <a:solidFill>
                  <a:schemeClr val="accent5">
                    <a:lumMod val="50000"/>
                  </a:schemeClr>
                </a:solidFill>
                <a:ea typeface="Grundschule" panose="02000603000000000000" pitchFamily="2" charset="0"/>
                <a:cs typeface="Arial" panose="020B0604020202020204" pitchFamily="34" charset="0"/>
              </a:rPr>
              <a:t>Schnellhefter, Ordner &amp; Mappen:</a:t>
            </a:r>
          </a:p>
          <a:p>
            <a:pPr algn="just">
              <a:lnSpc>
                <a:spcPct val="150000"/>
              </a:lnSpc>
            </a:pPr>
            <a:r>
              <a:rPr lang="de-DE" sz="1200" dirty="0"/>
              <a:t>▢ </a:t>
            </a:r>
            <a:r>
              <a:rPr lang="de-DE" sz="1200" b="1" dirty="0">
                <a:cs typeface="Arial" panose="020B0604020202020204" pitchFamily="34" charset="0"/>
              </a:rPr>
              <a:t>3 Schnellhefter: </a:t>
            </a:r>
            <a:r>
              <a:rPr lang="de-DE" sz="1200" dirty="0">
                <a:cs typeface="Arial" panose="020B0604020202020204" pitchFamily="34" charset="0"/>
              </a:rPr>
              <a:t>1x blau (M), 1x grau (Übung SA D), 1x grün (Übung SA-M)</a:t>
            </a:r>
          </a:p>
          <a:p>
            <a:pPr algn="just">
              <a:lnSpc>
                <a:spcPct val="150000"/>
              </a:lnSpc>
            </a:pPr>
            <a:r>
              <a:rPr lang="de-DE" sz="1200" dirty="0"/>
              <a:t>▢ </a:t>
            </a:r>
            <a:r>
              <a:rPr lang="de-DE" sz="1200" b="1" dirty="0">
                <a:cs typeface="Arial" panose="020B0604020202020204" pitchFamily="34" charset="0"/>
              </a:rPr>
              <a:t>2 dickere Heftmappen </a:t>
            </a:r>
            <a:r>
              <a:rPr lang="de-DE" sz="1200" dirty="0">
                <a:cs typeface="Arial" panose="020B0604020202020204" pitchFamily="34" charset="0"/>
              </a:rPr>
              <a:t>(1 davon für Krankenpost) und </a:t>
            </a:r>
            <a:r>
              <a:rPr lang="de-DE" sz="1200" b="1" dirty="0">
                <a:cs typeface="Arial" panose="020B0604020202020204" pitchFamily="34" charset="0"/>
              </a:rPr>
              <a:t>eine</a:t>
            </a:r>
            <a:r>
              <a:rPr lang="de-DE" sz="1200" dirty="0">
                <a:cs typeface="Arial" panose="020B0604020202020204" pitchFamily="34" charset="0"/>
              </a:rPr>
              <a:t> </a:t>
            </a:r>
            <a:r>
              <a:rPr lang="de-DE" sz="1200" b="1" dirty="0">
                <a:cs typeface="Arial" panose="020B0604020202020204" pitchFamily="34" charset="0"/>
              </a:rPr>
              <a:t>Flügelmappe</a:t>
            </a:r>
            <a:r>
              <a:rPr lang="de-DE" sz="1200" dirty="0">
                <a:cs typeface="Arial" panose="020B0604020202020204" pitchFamily="34" charset="0"/>
              </a:rPr>
              <a:t> für Mitteilungen</a:t>
            </a:r>
            <a:endParaRPr lang="de-DE" sz="1200" dirty="0">
              <a:ea typeface="Grundschule" panose="02000603000000000000" pitchFamily="2" charset="0"/>
              <a:cs typeface="Arial" panose="020B0604020202020204" pitchFamily="34" charset="0"/>
            </a:endParaRPr>
          </a:p>
          <a:p>
            <a:r>
              <a:rPr lang="de-DE" sz="1200" dirty="0"/>
              <a:t>▢ </a:t>
            </a:r>
            <a:r>
              <a:rPr lang="de-DE" sz="1200" b="1" dirty="0">
                <a:cs typeface="Arial" panose="020B0604020202020204" pitchFamily="34" charset="0"/>
              </a:rPr>
              <a:t>40 Klarsichthüllen &amp; 20 linierte Einlageblätter</a:t>
            </a:r>
            <a:r>
              <a:rPr lang="de-DE" sz="1200" dirty="0">
                <a:cs typeface="Arial" panose="020B0604020202020204" pitchFamily="34" charset="0"/>
              </a:rPr>
              <a:t> für unsere SU-Mappe (diese wird heuer von  </a:t>
            </a:r>
            <a:br>
              <a:rPr lang="de-DE" sz="1200" dirty="0">
                <a:cs typeface="Arial" panose="020B0604020202020204" pitchFamily="34" charset="0"/>
              </a:rPr>
            </a:br>
            <a:r>
              <a:rPr lang="de-DE" sz="1200" dirty="0">
                <a:cs typeface="Arial" panose="020B0604020202020204" pitchFamily="34" charset="0"/>
              </a:rPr>
              <a:t>     uns Lehrpersonen bestellt – dafür müssten wir zu Schulbeginn 3 € pro Kind einsammeln)</a:t>
            </a:r>
            <a:br>
              <a:rPr lang="de-DE" sz="1100" dirty="0">
                <a:latin typeface="Arial" panose="020B0604020202020204" pitchFamily="34" charset="0"/>
                <a:ea typeface="Grundschule" panose="02000603000000000000" pitchFamily="2" charset="0"/>
                <a:cs typeface="Arial" panose="020B0604020202020204" pitchFamily="34" charset="0"/>
              </a:rPr>
            </a:br>
            <a:endParaRPr lang="de-DE" sz="1100" dirty="0">
              <a:latin typeface="Arial" panose="020B0604020202020204" pitchFamily="34" charset="0"/>
              <a:ea typeface="Grundschule" panose="02000603000000000000" pitchFamily="2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200" b="1" dirty="0">
                <a:solidFill>
                  <a:schemeClr val="accent5">
                    <a:lumMod val="50000"/>
                  </a:schemeClr>
                </a:solidFill>
                <a:ea typeface="Grundschule" panose="02000603000000000000" pitchFamily="2" charset="0"/>
                <a:cs typeface="Arial" panose="020B0604020202020204" pitchFamily="34" charset="0"/>
              </a:rPr>
              <a:t>Federpennal:</a:t>
            </a:r>
          </a:p>
          <a:p>
            <a:pPr>
              <a:lnSpc>
                <a:spcPct val="150000"/>
              </a:lnSpc>
            </a:pPr>
            <a:r>
              <a:rPr lang="de-DE" sz="1200" dirty="0"/>
              <a:t>▢ 3 Bleistifte (Stärke 2), Radiergummi, Buntstifte, 1 Geodreieck neuwertig &amp; durchsichtig,  1 Lineal, </a:t>
            </a:r>
            <a:br>
              <a:rPr lang="de-DE" sz="1200" dirty="0"/>
            </a:br>
            <a:r>
              <a:rPr lang="de-DE" sz="1200" dirty="0"/>
              <a:t>     1 Dosenspitzer, 1 Füllfeder mit blauer Tintenpatrone (genügend Ersatzpatronen), 1 Tintenkiller</a:t>
            </a:r>
          </a:p>
          <a:p>
            <a:pPr>
              <a:lnSpc>
                <a:spcPct val="150000"/>
              </a:lnSpc>
            </a:pPr>
            <a:r>
              <a:rPr lang="de-DE" sz="1200" dirty="0"/>
              <a:t>▢ Post </a:t>
            </a:r>
            <a:r>
              <a:rPr lang="de-DE" sz="1200" dirty="0" err="1"/>
              <a:t>it´s</a:t>
            </a:r>
            <a:r>
              <a:rPr lang="de-DE" sz="1200" dirty="0"/>
              <a:t> , weiße </a:t>
            </a:r>
            <a:r>
              <a:rPr lang="de-DE" sz="1200" dirty="0" err="1"/>
              <a:t>Fehlerpickerl</a:t>
            </a:r>
            <a:r>
              <a:rPr lang="de-DE" sz="1200" dirty="0"/>
              <a:t> / Fehler „Tipp-Ex“</a:t>
            </a:r>
            <a:endParaRPr lang="de-DE" sz="1200" dirty="0">
              <a:ea typeface="Grundschule" panose="02000603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de-DE" sz="1200" dirty="0"/>
              <a:t>▢ Schere, Uhu-Stick &amp; eine Tube Alleskleber für unser Stoffsäckchen in der Klasse</a:t>
            </a:r>
          </a:p>
          <a:p>
            <a:pPr algn="just"/>
            <a:endParaRPr lang="de-DE" sz="1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Grundschule" panose="02000603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de-DE" sz="1200" b="1" dirty="0">
                <a:solidFill>
                  <a:schemeClr val="accent5">
                    <a:lumMod val="50000"/>
                  </a:schemeClr>
                </a:solidFill>
                <a:ea typeface="Grundschule" panose="02000603000000000000" pitchFamily="2" charset="0"/>
                <a:cs typeface="Arial" panose="020B0604020202020204" pitchFamily="34" charset="0"/>
              </a:rPr>
              <a:t>Kunstsachen: </a:t>
            </a:r>
          </a:p>
          <a:p>
            <a:pPr algn="just">
              <a:lnSpc>
                <a:spcPct val="150000"/>
              </a:lnSpc>
            </a:pPr>
            <a:r>
              <a:rPr lang="de-DE" sz="1200" dirty="0"/>
              <a:t>▢ </a:t>
            </a:r>
            <a:r>
              <a:rPr lang="de-DE" sz="1200" b="1" dirty="0"/>
              <a:t>WE-Koffer:</a:t>
            </a:r>
            <a:r>
              <a:rPr lang="de-DE" sz="1200" dirty="0"/>
              <a:t> Schere, Wollreste, 1 stumpfe Sticknadel mit größerem Loch, 1 Häkelnadel, 1 Tube UHU-tropffrei und UHU Stick</a:t>
            </a:r>
            <a:endParaRPr lang="de-DE" sz="1200" dirty="0">
              <a:ea typeface="Grundschule" panose="02000603000000000000" pitchFamily="2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200" dirty="0"/>
              <a:t>▢ </a:t>
            </a:r>
            <a:r>
              <a:rPr lang="de-DE" sz="1200" b="1" dirty="0"/>
              <a:t>A3 Zeichenbox (wie bisher) </a:t>
            </a:r>
            <a:r>
              <a:rPr lang="de-DE" sz="1200" dirty="0"/>
              <a:t>mit Wasserfarben geputzt, Filzstiften, </a:t>
            </a:r>
            <a:r>
              <a:rPr lang="de-DE" sz="1200" dirty="0" err="1"/>
              <a:t>wasservermalbaren</a:t>
            </a:r>
            <a:r>
              <a:rPr lang="de-DE" sz="1200" dirty="0"/>
              <a:t> Wachskreiden (bitte testen, ob sie noch funktionieren!), Tuch, Schürze Becher</a:t>
            </a:r>
          </a:p>
          <a:p>
            <a:pPr algn="just"/>
            <a:endParaRPr lang="de-DE" sz="1200" b="1" dirty="0"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de-DE" sz="1200" b="1" dirty="0">
                <a:solidFill>
                  <a:schemeClr val="accent5">
                    <a:lumMod val="50000"/>
                  </a:schemeClr>
                </a:solidFill>
                <a:ea typeface="Grundschule" panose="02000603000000000000" pitchFamily="2" charset="0"/>
                <a:cs typeface="Arial" panose="020B0604020202020204" pitchFamily="34" charset="0"/>
              </a:rPr>
              <a:t>Sportsachen:</a:t>
            </a:r>
          </a:p>
          <a:p>
            <a:pPr algn="just">
              <a:lnSpc>
                <a:spcPct val="150000"/>
              </a:lnSpc>
            </a:pPr>
            <a:r>
              <a:rPr lang="de-DE" sz="1200" dirty="0"/>
              <a:t>▢ </a:t>
            </a:r>
            <a:r>
              <a:rPr lang="de-DE" sz="1200" b="1" dirty="0" err="1"/>
              <a:t>Turnsack</a:t>
            </a:r>
            <a:r>
              <a:rPr lang="de-DE" sz="1200" dirty="0"/>
              <a:t> mit Turnbekleidung und Turnschuhen </a:t>
            </a:r>
          </a:p>
          <a:p>
            <a:pPr algn="just">
              <a:lnSpc>
                <a:spcPct val="150000"/>
              </a:lnSpc>
            </a:pPr>
            <a:r>
              <a:rPr lang="de-DE" sz="1200" dirty="0"/>
              <a:t>     mit weißer Sohle bzw. Gymnastikschuhen</a:t>
            </a:r>
          </a:p>
          <a:p>
            <a:pPr algn="just">
              <a:lnSpc>
                <a:spcPct val="150000"/>
              </a:lnSpc>
            </a:pPr>
            <a:r>
              <a:rPr lang="de-DE" sz="1200" dirty="0"/>
              <a:t>▢ 1 Paar </a:t>
            </a:r>
            <a:r>
              <a:rPr lang="de-DE" sz="1200" b="1" dirty="0"/>
              <a:t>Hausschuhe</a:t>
            </a:r>
            <a:endParaRPr lang="de-DE" sz="1200" b="1" dirty="0">
              <a:ea typeface="Grundschule" panose="02000603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de-DE" sz="1200" dirty="0">
              <a:latin typeface="Arial" panose="020B0604020202020204" pitchFamily="34" charset="0"/>
              <a:ea typeface="Grundschule" panose="02000603000000000000" pitchFamily="2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de-DE" sz="1200" dirty="0">
                <a:latin typeface="Arial" panose="020B0604020202020204" pitchFamily="34" charset="0"/>
                <a:ea typeface="Grundschule" panose="02000603000000000000" pitchFamily="2" charset="0"/>
                <a:cs typeface="Arial" panose="020B0604020202020204" pitchFamily="34" charset="0"/>
              </a:rPr>
              <a:t>		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0718D909-AEAD-4488-9A14-041A55E7D855}"/>
              </a:ext>
            </a:extLst>
          </p:cNvPr>
          <p:cNvSpPr txBox="1"/>
          <p:nvPr/>
        </p:nvSpPr>
        <p:spPr>
          <a:xfrm>
            <a:off x="4322748" y="9431814"/>
            <a:ext cx="2679738" cy="612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200" b="1" dirty="0">
                <a:latin typeface="Arial" panose="020B0604020202020204" pitchFamily="34" charset="0"/>
                <a:ea typeface="Grundschule" panose="02000603000000000000" pitchFamily="2" charset="0"/>
                <a:cs typeface="Arial" panose="020B0604020202020204" pitchFamily="34" charset="0"/>
              </a:rPr>
              <a:t>BITTE</a:t>
            </a:r>
            <a:r>
              <a:rPr lang="de-DE" sz="1200" dirty="0">
                <a:latin typeface="Arial" panose="020B0604020202020204" pitchFamily="34" charset="0"/>
                <a:ea typeface="Grundschule" panose="02000603000000000000" pitchFamily="2" charset="0"/>
                <a:cs typeface="Arial" panose="020B0604020202020204" pitchFamily="34" charset="0"/>
              </a:rPr>
              <a:t> alle Schulsachen mit dem Namen des Kindes versehen!!!</a:t>
            </a:r>
          </a:p>
        </p:txBody>
      </p:sp>
      <p:pic>
        <p:nvPicPr>
          <p:cNvPr id="7" name="Bild 20">
            <a:extLst>
              <a:ext uri="{FF2B5EF4-FFF2-40B4-BE49-F238E27FC236}">
                <a16:creationId xmlns:a16="http://schemas.microsoft.com/office/drawing/2014/main" id="{471305C6-780E-0846-83F5-513B99B18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674" y="824307"/>
            <a:ext cx="796925" cy="7791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974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feld 81">
            <a:extLst>
              <a:ext uri="{FF2B5EF4-FFF2-40B4-BE49-F238E27FC236}">
                <a16:creationId xmlns:a16="http://schemas.microsoft.com/office/drawing/2014/main" id="{0AA22D9E-8243-430D-A2EE-9A3B767A9386}"/>
              </a:ext>
            </a:extLst>
          </p:cNvPr>
          <p:cNvSpPr txBox="1"/>
          <p:nvPr/>
        </p:nvSpPr>
        <p:spPr>
          <a:xfrm>
            <a:off x="268751" y="804792"/>
            <a:ext cx="6986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ea typeface="Grundschule" panose="02000603000000000000" pitchFamily="2" charset="0"/>
                <a:cs typeface="Arial" panose="020B0604020202020204" pitchFamily="34" charset="0"/>
              </a:rPr>
              <a:t>Wichtige Infos für den Schulbeginn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37A0AB5B-CE73-49C5-B07E-16EF10C7A69B}"/>
              </a:ext>
            </a:extLst>
          </p:cNvPr>
          <p:cNvSpPr txBox="1"/>
          <p:nvPr/>
        </p:nvSpPr>
        <p:spPr>
          <a:xfrm>
            <a:off x="419100" y="2850446"/>
            <a:ext cx="68358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ea typeface="Grundschule" panose="02000603000000000000" pitchFamily="2" charset="0"/>
                <a:cs typeface="Arial" panose="020B0604020202020204" pitchFamily="34" charset="0"/>
              </a:rPr>
              <a:t>Für die ersten Schultage gilt folgender „Stundenplan“: (Beginn jeweils um 07:35 Uhr) </a:t>
            </a:r>
          </a:p>
        </p:txBody>
      </p:sp>
      <p:pic>
        <p:nvPicPr>
          <p:cNvPr id="7" name="Bild 20">
            <a:extLst>
              <a:ext uri="{FF2B5EF4-FFF2-40B4-BE49-F238E27FC236}">
                <a16:creationId xmlns:a16="http://schemas.microsoft.com/office/drawing/2014/main" id="{471305C6-780E-0846-83F5-513B99B18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7674" y="824307"/>
            <a:ext cx="796925" cy="779145"/>
          </a:xfrm>
          <a:prstGeom prst="rect">
            <a:avLst/>
          </a:prstGeom>
          <a:noFill/>
        </p:spPr>
      </p:pic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5322A658-FB7E-D846-ADF1-D8FD39896A56}"/>
              </a:ext>
            </a:extLst>
          </p:cNvPr>
          <p:cNvSpPr/>
          <p:nvPr/>
        </p:nvSpPr>
        <p:spPr>
          <a:xfrm>
            <a:off x="3779837" y="9344025"/>
            <a:ext cx="534988" cy="8001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1D369C6-13BB-C94F-8059-75778AA64644}"/>
              </a:ext>
            </a:extLst>
          </p:cNvPr>
          <p:cNvSpPr txBox="1"/>
          <p:nvPr/>
        </p:nvSpPr>
        <p:spPr>
          <a:xfrm>
            <a:off x="600075" y="3223188"/>
            <a:ext cx="520366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400" dirty="0">
                <a:cs typeface="Arial" panose="020B0604020202020204" pitchFamily="34" charset="0"/>
              </a:rPr>
              <a:t>▢ Montag, 11.09.2023				bis 09:15 Uhr</a:t>
            </a:r>
          </a:p>
          <a:p>
            <a:pPr>
              <a:lnSpc>
                <a:spcPct val="150000"/>
              </a:lnSpc>
            </a:pPr>
            <a:r>
              <a:rPr lang="de-DE" sz="1400" dirty="0">
                <a:cs typeface="Arial" panose="020B0604020202020204" pitchFamily="34" charset="0"/>
              </a:rPr>
              <a:t>▢ Dienstag, 12.09.2023			        	bis 10:30 Uhr</a:t>
            </a:r>
          </a:p>
          <a:p>
            <a:pPr>
              <a:lnSpc>
                <a:spcPct val="150000"/>
              </a:lnSpc>
            </a:pPr>
            <a:r>
              <a:rPr lang="de-DE" sz="1400" dirty="0">
                <a:cs typeface="Arial" panose="020B0604020202020204" pitchFamily="34" charset="0"/>
              </a:rPr>
              <a:t>▢ Mittwoch, Donnerstag, Freitag		bis 11:20 Uhr</a:t>
            </a:r>
          </a:p>
          <a:p>
            <a:pPr>
              <a:lnSpc>
                <a:spcPct val="150000"/>
              </a:lnSpc>
            </a:pP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Der Eröffnungsgottesdienst findet am Freitag um 07:45 Uhr statt. </a:t>
            </a: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Schulbusse werden für die angegebenen Schulschlusszeiten bestellt. </a:t>
            </a:r>
            <a:endParaRPr lang="de-DE" sz="12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B8A055B6-F0D5-834D-9D57-512C3927DF35}"/>
              </a:ext>
            </a:extLst>
          </p:cNvPr>
          <p:cNvSpPr txBox="1"/>
          <p:nvPr/>
        </p:nvSpPr>
        <p:spPr>
          <a:xfrm>
            <a:off x="471482" y="6063286"/>
            <a:ext cx="64716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="1" dirty="0"/>
              <a:t>Für unsere 4. Klassen ist der Elternabend am 13.09.23 um 18 Uhr geplant. 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C770EF8-D297-2E4D-BC7C-3E41081BB50D}"/>
              </a:ext>
            </a:extLst>
          </p:cNvPr>
          <p:cNvSpPr txBox="1"/>
          <p:nvPr/>
        </p:nvSpPr>
        <p:spPr>
          <a:xfrm>
            <a:off x="471482" y="6887797"/>
            <a:ext cx="6386518" cy="2981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/>
              <a:t>Wichtige Infos, sowie Termine und die Materiallisten aller Klassen sind auch auf unserer Homepage zu finden.</a:t>
            </a:r>
          </a:p>
          <a:p>
            <a:endParaRPr lang="de-DE" sz="1600" dirty="0"/>
          </a:p>
          <a:p>
            <a:endParaRPr lang="de-DE" sz="1600" dirty="0"/>
          </a:p>
          <a:p>
            <a:endParaRPr lang="de-DE" sz="1600" dirty="0"/>
          </a:p>
          <a:p>
            <a:endParaRPr lang="de-DE" sz="1600" dirty="0"/>
          </a:p>
          <a:p>
            <a:pPr algn="ctr"/>
            <a:r>
              <a:rPr lang="de-DE" sz="2000" b="1" dirty="0"/>
              <a:t>Allen schöne und erholsame Ferien!!!</a:t>
            </a:r>
          </a:p>
          <a:p>
            <a:pPr algn="ctr"/>
            <a:endParaRPr lang="de-DE" sz="2000" b="1" dirty="0"/>
          </a:p>
          <a:p>
            <a:pPr algn="ctr">
              <a:lnSpc>
                <a:spcPct val="150000"/>
              </a:lnSpc>
            </a:pPr>
            <a:r>
              <a:rPr lang="de-DE" b="1" dirty="0"/>
              <a:t>Auf den Schulbeginn freut sich schon-</a:t>
            </a:r>
          </a:p>
          <a:p>
            <a:pPr algn="ctr">
              <a:lnSpc>
                <a:spcPct val="150000"/>
              </a:lnSpc>
            </a:pPr>
            <a:r>
              <a:rPr lang="de-DE" dirty="0">
                <a:latin typeface="Grundschrift" pitchFamily="2" charset="0"/>
              </a:rPr>
              <a:t>Magdalena Weiss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61594280-25CA-3D47-B299-1E8A858318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722" y="5409430"/>
            <a:ext cx="587814" cy="645768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58807E8F-EBE3-4142-B03D-AA45971AF3A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" y="5443871"/>
            <a:ext cx="751647" cy="611327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FFFD2FC4-3223-9147-B9EE-80A47DDD2114}"/>
              </a:ext>
            </a:extLst>
          </p:cNvPr>
          <p:cNvSpPr txBox="1"/>
          <p:nvPr/>
        </p:nvSpPr>
        <p:spPr>
          <a:xfrm>
            <a:off x="600075" y="1212267"/>
            <a:ext cx="3783494" cy="1345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de-DE" sz="1400" b="1" dirty="0">
                <a:solidFill>
                  <a:schemeClr val="accent5">
                    <a:lumMod val="50000"/>
                  </a:schemeClr>
                </a:solidFill>
                <a:ea typeface="Grundschule" panose="02000603000000000000" pitchFamily="2" charset="0"/>
                <a:cs typeface="Arial" panose="020B0604020202020204" pitchFamily="34" charset="0"/>
              </a:rPr>
              <a:t>Beschriftungen der Hefte: </a:t>
            </a:r>
            <a:endParaRPr lang="de-DE" sz="1400" dirty="0"/>
          </a:p>
          <a:p>
            <a:pPr algn="just">
              <a:lnSpc>
                <a:spcPct val="150000"/>
              </a:lnSpc>
            </a:pPr>
            <a:r>
              <a:rPr lang="de-DE" sz="1400" u="sng" dirty="0">
                <a:ea typeface="Grundschule" panose="02000603000000000000" pitchFamily="2" charset="0"/>
                <a:cs typeface="Arial" panose="020B0604020202020204" pitchFamily="34" charset="0"/>
              </a:rPr>
              <a:t>1. Zeile: </a:t>
            </a:r>
            <a:r>
              <a:rPr lang="de-DE" sz="1400" b="1" u="sng" dirty="0">
                <a:solidFill>
                  <a:srgbClr val="C00000"/>
                </a:solidFill>
                <a:ea typeface="Grundschule" panose="02000603000000000000" pitchFamily="2" charset="0"/>
                <a:cs typeface="Arial" panose="020B0604020202020204" pitchFamily="34" charset="0"/>
              </a:rPr>
              <a:t>freilassen</a:t>
            </a:r>
          </a:p>
          <a:p>
            <a:pPr algn="just">
              <a:lnSpc>
                <a:spcPct val="150000"/>
              </a:lnSpc>
            </a:pPr>
            <a:r>
              <a:rPr lang="de-DE" sz="1400" u="sng" dirty="0">
                <a:ea typeface="Grundschule" panose="02000603000000000000" pitchFamily="2" charset="0"/>
                <a:cs typeface="Arial" panose="020B0604020202020204" pitchFamily="34" charset="0"/>
              </a:rPr>
              <a:t>2. Zeile: Vorname, Nachname</a:t>
            </a:r>
          </a:p>
          <a:p>
            <a:pPr algn="just">
              <a:lnSpc>
                <a:spcPct val="150000"/>
              </a:lnSpc>
            </a:pPr>
            <a:r>
              <a:rPr lang="de-DE" sz="1400" u="sng" dirty="0">
                <a:ea typeface="Grundschule" panose="02000603000000000000" pitchFamily="2" charset="0"/>
                <a:cs typeface="Arial" panose="020B0604020202020204" pitchFamily="34" charset="0"/>
              </a:rPr>
              <a:t>3. Zeile: 4. Klasse       2023/24</a:t>
            </a:r>
          </a:p>
        </p:txBody>
      </p:sp>
    </p:spTree>
    <p:extLst>
      <p:ext uri="{BB962C8B-B14F-4D97-AF65-F5344CB8AC3E}">
        <p14:creationId xmlns:p14="http://schemas.microsoft.com/office/powerpoint/2010/main" val="528610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565</Words>
  <Application>Microsoft Office PowerPoint</Application>
  <PresentationFormat>Benutzerdefiniert</PresentationFormat>
  <Paragraphs>53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Grundschrift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Stefanie Ciupka</dc:creator>
  <cp:lastModifiedBy>Heidrun Hochmuth</cp:lastModifiedBy>
  <cp:revision>55</cp:revision>
  <dcterms:created xsi:type="dcterms:W3CDTF">2019-06-22T18:34:28Z</dcterms:created>
  <dcterms:modified xsi:type="dcterms:W3CDTF">2023-07-08T14:33:03Z</dcterms:modified>
</cp:coreProperties>
</file>